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Catamaran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Fira Sans Extra Condensed Medium"/>
      <p:regular r:id="rId39"/>
      <p:bold r:id="rId40"/>
      <p:italic r:id="rId41"/>
      <p:boldItalic r:id="rId42"/>
    </p:embeddedFont>
    <p:embeddedFont>
      <p:font typeface="Livvic"/>
      <p:regular r:id="rId43"/>
      <p:bold r:id="rId44"/>
      <p:italic r:id="rId45"/>
      <p:boldItalic r:id="rId46"/>
    </p:embeddedFont>
    <p:embeddedFont>
      <p:font typeface="Catamaran SemiBold"/>
      <p:regular r:id="rId47"/>
      <p:bold r:id="rId48"/>
    </p:embeddedFont>
    <p:embeddedFont>
      <p:font typeface="Catamaran Light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Ryufath Alief Adhyaksa Putera Soepen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939DC6-0026-4332-8BA2-4B0AC8B5CE83}">
  <a:tblStyle styleId="{F3939DC6-0026-4332-8BA2-4B0AC8B5CE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.fntdata"/><Relationship Id="rId42" Type="http://schemas.openxmlformats.org/officeDocument/2006/relationships/font" Target="fonts/FiraSansExtraCondensedMedium-boldItalic.fntdata"/><Relationship Id="rId41" Type="http://schemas.openxmlformats.org/officeDocument/2006/relationships/font" Target="fonts/FiraSansExtraCondensedMedium-italic.fntdata"/><Relationship Id="rId44" Type="http://schemas.openxmlformats.org/officeDocument/2006/relationships/font" Target="fonts/Livvic-bold.fntdata"/><Relationship Id="rId43" Type="http://schemas.openxmlformats.org/officeDocument/2006/relationships/font" Target="fonts/Livvic-regular.fntdata"/><Relationship Id="rId46" Type="http://schemas.openxmlformats.org/officeDocument/2006/relationships/font" Target="fonts/Livvic-boldItalic.fntdata"/><Relationship Id="rId45" Type="http://schemas.openxmlformats.org/officeDocument/2006/relationships/font" Target="fonts/Livvic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CatamaranSemiBold-bold.fntdata"/><Relationship Id="rId47" Type="http://schemas.openxmlformats.org/officeDocument/2006/relationships/font" Target="fonts/CatamaranSemiBold-regular.fntdata"/><Relationship Id="rId49" Type="http://schemas.openxmlformats.org/officeDocument/2006/relationships/font" Target="fonts/CatamaranLight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Catamaran-regular.fntdata"/><Relationship Id="rId32" Type="http://schemas.openxmlformats.org/officeDocument/2006/relationships/slide" Target="slides/slide25.xml"/><Relationship Id="rId35" Type="http://schemas.openxmlformats.org/officeDocument/2006/relationships/font" Target="fonts/Roboto-regular.fntdata"/><Relationship Id="rId34" Type="http://schemas.openxmlformats.org/officeDocument/2006/relationships/font" Target="fonts/Catamaran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FiraSansExtraCondensedMedium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CatamaranL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4-13T04:58:54.838">
    <p:pos x="3803" y="1822"/>
    <p:text>Aerator is a water fixture with mixtures of air that is colloquially compressed to smaller water to save water consumption</p:text>
  </p:cm>
  <p:cm authorId="0" idx="2" dt="2023-04-13T04:49:08.770">
    <p:pos x="196" y="804"/>
    <p:text>Low-Water Fixture tuh seperti shower, jadi lebih ngehematin air karena air yang keluar itu dikit seperti hujan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04-13T03:18:36.826">
    <p:pos x="2707" y="737"/>
    <p:text>These are Aerated Blocks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3-04-13T08:50:39.226">
    <p:pos x="0" y="2184"/>
    <p:text>Monocrysalline Silicone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3-04-13T03:44:31.613">
    <p:pos x="4789" y="874"/>
    <p:text>The vent turns on when the lid is open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3-04-13T05:32:33.957">
    <p:pos x="1081" y="679"/>
    <p:text>-Gutter Pipe for four sides that ends into one output pipe
-Pump would be needed to transport water to those above the grounds of main tank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c3adbed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c3adbed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d3bbb158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d3bbb158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d3bbb158f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d3bbb158f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d3bbb158f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d3bbb158f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d3bbb158f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2d3bbb158f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d00795eb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d00795eb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d00795eb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d00795eb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080c4b6390cdd3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080c4b6390cdd3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cd8a1127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cd8a112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d00795eb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2d00795eb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d00795eb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d00795eb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c3adbeda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c3adbeda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highlight>
                  <a:srgbClr val="FFFFFF"/>
                </a:highlight>
              </a:rPr>
              <a:t>Company Profile</a:t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highlight>
                  <a:srgbClr val="FFFFFF"/>
                </a:highlight>
              </a:rPr>
              <a:t>Team</a:t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highlight>
                  <a:srgbClr val="FFFFFF"/>
                </a:highlight>
              </a:rPr>
              <a:t>Objectives</a:t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highlight>
                  <a:srgbClr val="FFFFFF"/>
                </a:highlight>
              </a:rPr>
              <a:t>Goals</a:t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highlight>
                  <a:srgbClr val="FFFFFF"/>
                </a:highlight>
              </a:rPr>
              <a:t>Location Analysis</a:t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highlight>
                  <a:srgbClr val="FFFFFF"/>
                </a:highlight>
              </a:rPr>
              <a:t>House Layout</a:t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highlight>
                  <a:srgbClr val="FFFFFF"/>
                </a:highlight>
              </a:rPr>
              <a:t>Technologies (Eco-House)</a:t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highlight>
                  <a:srgbClr val="FFFFFF"/>
                </a:highlight>
              </a:rPr>
              <a:t>Schedule → estimated time</a:t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highlight>
                  <a:srgbClr val="FFFFFF"/>
                </a:highlight>
              </a:rPr>
              <a:t>Financial</a:t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d3bbb158f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d3bbb158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d00795eb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2d00795eb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cd8a1127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2cd8a1127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cd8a112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2cd8a112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2cd8a1127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2cd8a1127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2c3adbeda6_1_7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2c3adbeda6_1_7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c3adbeda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c3adbeda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d3bbb158f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d3bbb158f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c3adbeda6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c3adbeda6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c3adbeda6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c3adbeda6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d7738539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d7738539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look at the location analysis.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d00795e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d00795e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99411d75e9b0c9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99411d75e9b0c9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BLANK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2.xml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3.xml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4.xml"/><Relationship Id="rId4" Type="http://schemas.openxmlformats.org/officeDocument/2006/relationships/image" Target="../media/image23.jp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5.xml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475" l="0" r="0" t="475"/>
          <a:stretch/>
        </p:blipFill>
        <p:spPr>
          <a:xfrm flipH="1">
            <a:off x="2214592" y="0"/>
            <a:ext cx="69294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887175" y="2901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Eco-Friendly Smart House for Sustainable Future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2" name="Google Shape;132;p26"/>
          <p:cNvSpPr txBox="1"/>
          <p:nvPr>
            <p:ph type="ctrTitle"/>
          </p:nvPr>
        </p:nvSpPr>
        <p:spPr>
          <a:xfrm>
            <a:off x="887175" y="1472625"/>
            <a:ext cx="4646400" cy="15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ECO-SMART HOUSE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PROJECT</a:t>
            </a:r>
            <a:r>
              <a:rPr lang="en" sz="3200">
                <a:solidFill>
                  <a:schemeClr val="lt1"/>
                </a:solidFill>
              </a:rPr>
              <a:t> </a:t>
            </a:r>
            <a:r>
              <a:rPr lang="en" sz="32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PROPOSAL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33" name="Google Shape;133;p26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25" y="183100"/>
            <a:ext cx="7880950" cy="47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/>
          <p:nvPr/>
        </p:nvSpPr>
        <p:spPr>
          <a:xfrm flipH="1" rot="-5400000">
            <a:off x="-1062150" y="1062150"/>
            <a:ext cx="5145600" cy="302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 flipH="1" rot="-5400000">
            <a:off x="5060550" y="1061100"/>
            <a:ext cx="5145600" cy="302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835" y="1500236"/>
            <a:ext cx="755325" cy="150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>
            <p:ph type="title"/>
          </p:nvPr>
        </p:nvSpPr>
        <p:spPr>
          <a:xfrm>
            <a:off x="3118800" y="278950"/>
            <a:ext cx="29064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Smart Door Lock</a:t>
            </a:r>
            <a:endParaRPr sz="2600"/>
          </a:p>
        </p:txBody>
      </p:sp>
      <p:sp>
        <p:nvSpPr>
          <p:cNvPr id="263" name="Google Shape;263;p36"/>
          <p:cNvSpPr txBox="1"/>
          <p:nvPr>
            <p:ph type="title"/>
          </p:nvPr>
        </p:nvSpPr>
        <p:spPr>
          <a:xfrm>
            <a:off x="6427350" y="278950"/>
            <a:ext cx="2412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Smart Wi</a:t>
            </a:r>
            <a:r>
              <a:rPr lang="en" sz="2600">
                <a:solidFill>
                  <a:schemeClr val="lt1"/>
                </a:solidFill>
              </a:rPr>
              <a:t>-Fi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 rotWithShape="1">
          <a:blip r:embed="rId4">
            <a:alphaModFix/>
          </a:blip>
          <a:srcRect b="16183" l="13481" r="13488" t="16189"/>
          <a:stretch/>
        </p:blipFill>
        <p:spPr>
          <a:xfrm>
            <a:off x="6697075" y="1385385"/>
            <a:ext cx="1872551" cy="17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050" y="1316075"/>
            <a:ext cx="1872551" cy="18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>
            <p:ph type="title"/>
          </p:nvPr>
        </p:nvSpPr>
        <p:spPr>
          <a:xfrm>
            <a:off x="-364350" y="364900"/>
            <a:ext cx="37500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SmartThings Hub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7" name="Google Shape;267;p36"/>
          <p:cNvSpPr txBox="1"/>
          <p:nvPr>
            <p:ph idx="4294967295" type="subTitle"/>
          </p:nvPr>
        </p:nvSpPr>
        <p:spPr>
          <a:xfrm>
            <a:off x="244325" y="3298375"/>
            <a:ext cx="2412000" cy="16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Connect &amp; Control all Appliances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Monitor devices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68" name="Google Shape;268;p36"/>
          <p:cNvSpPr txBox="1"/>
          <p:nvPr>
            <p:ph idx="4294967295" type="subTitle"/>
          </p:nvPr>
        </p:nvSpPr>
        <p:spPr>
          <a:xfrm>
            <a:off x="3385650" y="3298375"/>
            <a:ext cx="2412000" cy="168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Unlock automatically </a:t>
            </a:r>
            <a:br>
              <a:rPr lang="en" sz="1600"/>
            </a:br>
            <a:r>
              <a:rPr lang="en" sz="1600"/>
              <a:t>With your phone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Remote unlocking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Real-time monitoring</a:t>
            </a:r>
            <a:endParaRPr sz="1600"/>
          </a:p>
        </p:txBody>
      </p:sp>
      <p:sp>
        <p:nvSpPr>
          <p:cNvPr id="269" name="Google Shape;269;p36"/>
          <p:cNvSpPr txBox="1"/>
          <p:nvPr>
            <p:ph idx="4294967295" type="subTitle"/>
          </p:nvPr>
        </p:nvSpPr>
        <p:spPr>
          <a:xfrm>
            <a:off x="6427350" y="3298375"/>
            <a:ext cx="2412000" cy="16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Network Optimization 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/>
          <p:nvPr/>
        </p:nvSpPr>
        <p:spPr>
          <a:xfrm flipH="1" rot="-5400000">
            <a:off x="4282325" y="282750"/>
            <a:ext cx="5145600" cy="4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850" y="1633743"/>
            <a:ext cx="1872551" cy="187601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/>
          <p:nvPr>
            <p:ph type="title"/>
          </p:nvPr>
        </p:nvSpPr>
        <p:spPr>
          <a:xfrm>
            <a:off x="5649125" y="400100"/>
            <a:ext cx="2412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Smart Bulb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77" name="Google Shape;277;p37"/>
          <p:cNvSpPr txBox="1"/>
          <p:nvPr>
            <p:ph idx="4294967295" type="subTitle"/>
          </p:nvPr>
        </p:nvSpPr>
        <p:spPr>
          <a:xfrm>
            <a:off x="1025925" y="1727250"/>
            <a:ext cx="2412000" cy="168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Low energy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Automated with SmartThings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Voice Commands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2603850" y="3114650"/>
            <a:ext cx="392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Eco-Friendly Features</a:t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8"/>
          <p:cNvSpPr/>
          <p:nvPr/>
        </p:nvSpPr>
        <p:spPr>
          <a:xfrm>
            <a:off x="0" y="0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3">
            <a:alphaModFix/>
          </a:blip>
          <a:srcRect b="25937" l="29712" r="29797" t="22125"/>
          <a:stretch/>
        </p:blipFill>
        <p:spPr>
          <a:xfrm>
            <a:off x="3652238" y="1456200"/>
            <a:ext cx="1616527" cy="16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/>
          <p:nvPr/>
        </p:nvSpPr>
        <p:spPr>
          <a:xfrm flipH="1" rot="-5400000">
            <a:off x="-136825" y="-2616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9"/>
          <p:cNvSpPr/>
          <p:nvPr/>
        </p:nvSpPr>
        <p:spPr>
          <a:xfrm flipH="1" rot="-5400000">
            <a:off x="8457225" y="348700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 txBox="1"/>
          <p:nvPr>
            <p:ph idx="4294967295"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Samsung H</a:t>
            </a:r>
            <a:r>
              <a:rPr lang="en" sz="2700"/>
              <a:t>igh-Efficiency Particulate Air </a:t>
            </a:r>
            <a:r>
              <a:rPr lang="en" sz="2700"/>
              <a:t>(HEPA) Filter</a:t>
            </a:r>
            <a:endParaRPr sz="2700"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849" y="1085000"/>
            <a:ext cx="5822300" cy="325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531864" y="4712400"/>
            <a:ext cx="95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tamaran Light"/>
                <a:ea typeface="Catamaran Light"/>
                <a:cs typeface="Catamaran Light"/>
                <a:sym typeface="Catamaran Light"/>
              </a:rPr>
              <a:t>Samsung HEPA Filter</a:t>
            </a:r>
            <a:endParaRPr sz="8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81" y="2949250"/>
            <a:ext cx="1827576" cy="18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/>
          <p:nvPr/>
        </p:nvSpPr>
        <p:spPr>
          <a:xfrm flipH="1" rot="-5400000">
            <a:off x="-136825" y="-2616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/>
          <p:nvPr/>
        </p:nvSpPr>
        <p:spPr>
          <a:xfrm flipH="1" rot="-5400000">
            <a:off x="8457225" y="348700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Fixtures</a:t>
            </a:r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77025"/>
            <a:ext cx="4086005" cy="306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40"/>
          <p:cNvCxnSpPr/>
          <p:nvPr/>
        </p:nvCxnSpPr>
        <p:spPr>
          <a:xfrm flipH="1" rot="10800000">
            <a:off x="2942800" y="1254750"/>
            <a:ext cx="1723500" cy="131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40"/>
          <p:cNvSpPr txBox="1"/>
          <p:nvPr/>
        </p:nvSpPr>
        <p:spPr>
          <a:xfrm>
            <a:off x="4666300" y="901750"/>
            <a:ext cx="240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Rotary knobs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(Aerator or Low-flow)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7300" y="2893600"/>
            <a:ext cx="1447949" cy="1447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40"/>
          <p:cNvCxnSpPr/>
          <p:nvPr/>
        </p:nvCxnSpPr>
        <p:spPr>
          <a:xfrm>
            <a:off x="4986825" y="1441625"/>
            <a:ext cx="1108800" cy="138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40"/>
          <p:cNvCxnSpPr/>
          <p:nvPr/>
        </p:nvCxnSpPr>
        <p:spPr>
          <a:xfrm>
            <a:off x="5934500" y="1433075"/>
            <a:ext cx="1123200" cy="142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/>
          <p:nvPr/>
        </p:nvSpPr>
        <p:spPr>
          <a:xfrm flipH="1" rot="-5400000">
            <a:off x="-136825" y="-2616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1"/>
          <p:cNvSpPr/>
          <p:nvPr/>
        </p:nvSpPr>
        <p:spPr>
          <a:xfrm flipH="1" rot="-5400000">
            <a:off x="8457225" y="348700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Management System</a:t>
            </a:r>
            <a:endParaRPr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00" y="1277813"/>
            <a:ext cx="1922325" cy="25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375" y="1277825"/>
            <a:ext cx="1777875" cy="14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 txBox="1"/>
          <p:nvPr/>
        </p:nvSpPr>
        <p:spPr>
          <a:xfrm>
            <a:off x="706200" y="39311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tamaran Light"/>
                <a:ea typeface="Catamaran Light"/>
                <a:cs typeface="Catamaran Light"/>
                <a:sym typeface="Catamaran Light"/>
              </a:rPr>
              <a:t>Double-Glazed Windows</a:t>
            </a:r>
            <a:endParaRPr sz="8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2600550" y="2733100"/>
            <a:ext cx="147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tamaran Light"/>
                <a:ea typeface="Catamaran Light"/>
                <a:cs typeface="Catamaran Light"/>
                <a:sym typeface="Catamaran Light"/>
              </a:rPr>
              <a:t>Double</a:t>
            </a:r>
            <a:r>
              <a:rPr lang="en" sz="800">
                <a:latin typeface="Catamaran Light"/>
                <a:ea typeface="Catamaran Light"/>
                <a:cs typeface="Catamaran Light"/>
                <a:sym typeface="Catamaran Light"/>
              </a:rPr>
              <a:t>-Pane windows</a:t>
            </a:r>
            <a:endParaRPr sz="8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8650" y="1170125"/>
            <a:ext cx="2447925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>
            <a:off x="4298650" y="31894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tamaran Light"/>
                <a:ea typeface="Catamaran Light"/>
                <a:cs typeface="Catamaran Light"/>
                <a:sym typeface="Catamaran Light"/>
              </a:rPr>
              <a:t>Cellular Concrete Bricks</a:t>
            </a:r>
            <a:endParaRPr sz="8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/>
          <p:nvPr/>
        </p:nvSpPr>
        <p:spPr>
          <a:xfrm flipH="1" rot="-5400000">
            <a:off x="-136825" y="-2616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 flipH="1" rot="-5400000">
            <a:off x="8457225" y="348700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Off-Grid Monocrystalline Solar Panel</a:t>
            </a:r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 rotWithShape="1">
          <a:blip r:embed="rId4">
            <a:alphaModFix/>
          </a:blip>
          <a:srcRect b="18502" l="3794" r="6919" t="32897"/>
          <a:stretch/>
        </p:blipFill>
        <p:spPr>
          <a:xfrm>
            <a:off x="1253025" y="1094300"/>
            <a:ext cx="5537376" cy="339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42"/>
          <p:cNvCxnSpPr/>
          <p:nvPr/>
        </p:nvCxnSpPr>
        <p:spPr>
          <a:xfrm flipH="1" rot="10800000">
            <a:off x="5588025" y="1837100"/>
            <a:ext cx="2124600" cy="8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2"/>
          <p:cNvCxnSpPr/>
          <p:nvPr/>
        </p:nvCxnSpPr>
        <p:spPr>
          <a:xfrm flipH="1">
            <a:off x="3741163" y="4199325"/>
            <a:ext cx="1371300" cy="35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2"/>
          <p:cNvCxnSpPr/>
          <p:nvPr/>
        </p:nvCxnSpPr>
        <p:spPr>
          <a:xfrm flipH="1" rot="10800000">
            <a:off x="5491875" y="2844350"/>
            <a:ext cx="2607900" cy="425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42"/>
          <p:cNvCxnSpPr/>
          <p:nvPr/>
        </p:nvCxnSpPr>
        <p:spPr>
          <a:xfrm>
            <a:off x="1031300" y="2547500"/>
            <a:ext cx="3248100" cy="88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4" name="Google Shape;33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68300"/>
            <a:ext cx="1371300" cy="13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/>
        </p:nvSpPr>
        <p:spPr>
          <a:xfrm>
            <a:off x="7712625" y="1603525"/>
            <a:ext cx="13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Solar Panel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8099775" y="2589550"/>
            <a:ext cx="10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Controller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2488625" y="4341550"/>
            <a:ext cx="13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Battery Storage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311700" y="2140525"/>
            <a:ext cx="13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Multi-Output Inverter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69125" y="4839600"/>
            <a:ext cx="241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tamaran Light"/>
                <a:ea typeface="Catamaran Light"/>
                <a:cs typeface="Catamaran Light"/>
                <a:sym typeface="Catamaran Light"/>
              </a:rPr>
              <a:t>Monocrystalline Solar Panel</a:t>
            </a:r>
            <a:endParaRPr sz="8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40" name="Google Shape;340;p42"/>
          <p:cNvCxnSpPr/>
          <p:nvPr/>
        </p:nvCxnSpPr>
        <p:spPr>
          <a:xfrm>
            <a:off x="3888800" y="2403775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42"/>
          <p:cNvCxnSpPr/>
          <p:nvPr/>
        </p:nvCxnSpPr>
        <p:spPr>
          <a:xfrm rot="10800000">
            <a:off x="4469825" y="2756125"/>
            <a:ext cx="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42"/>
          <p:cNvCxnSpPr/>
          <p:nvPr/>
        </p:nvCxnSpPr>
        <p:spPr>
          <a:xfrm rot="10800000">
            <a:off x="4336475" y="3718375"/>
            <a:ext cx="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42"/>
          <p:cNvCxnSpPr/>
          <p:nvPr/>
        </p:nvCxnSpPr>
        <p:spPr>
          <a:xfrm>
            <a:off x="4593650" y="3746800"/>
            <a:ext cx="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42"/>
          <p:cNvCxnSpPr/>
          <p:nvPr/>
        </p:nvCxnSpPr>
        <p:spPr>
          <a:xfrm rot="10800000">
            <a:off x="5155550" y="2927875"/>
            <a:ext cx="9600" cy="7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42"/>
          <p:cNvSpPr txBox="1"/>
          <p:nvPr/>
        </p:nvSpPr>
        <p:spPr>
          <a:xfrm>
            <a:off x="6144000" y="23375"/>
            <a:ext cx="3000000" cy="141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Without Solar Panel::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 -Rp.6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0.000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/Month -&gt; 100kWA/Month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With Solar Panel: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-Rp.60.000/Month -&gt; 280kWA/Month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*PDAM Tarif in NTT is Rp.600/kWA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/>
          <p:nvPr/>
        </p:nvSpPr>
        <p:spPr>
          <a:xfrm flipH="1" rot="-5400000">
            <a:off x="-136825" y="-2616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/>
          <p:nvPr/>
        </p:nvSpPr>
        <p:spPr>
          <a:xfrm flipH="1" rot="-5400000">
            <a:off x="8457225" y="348700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Waste Management System </a:t>
            </a:r>
            <a:endParaRPr/>
          </a:p>
        </p:txBody>
      </p:sp>
      <p:pic>
        <p:nvPicPr>
          <p:cNvPr id="353" name="Google Shape;353;p43"/>
          <p:cNvPicPr preferRelativeResize="0"/>
          <p:nvPr/>
        </p:nvPicPr>
        <p:blipFill rotWithShape="1">
          <a:blip r:embed="rId4">
            <a:alphaModFix/>
          </a:blip>
          <a:srcRect b="-16802" l="0" r="0" t="28875"/>
          <a:stretch/>
        </p:blipFill>
        <p:spPr>
          <a:xfrm>
            <a:off x="311700" y="1017725"/>
            <a:ext cx="5088250" cy="503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43"/>
          <p:cNvCxnSpPr/>
          <p:nvPr/>
        </p:nvCxnSpPr>
        <p:spPr>
          <a:xfrm rot="10800000">
            <a:off x="4839850" y="1979850"/>
            <a:ext cx="221400" cy="1895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43"/>
          <p:cNvSpPr txBox="1"/>
          <p:nvPr/>
        </p:nvSpPr>
        <p:spPr>
          <a:xfrm>
            <a:off x="4472450" y="1538050"/>
            <a:ext cx="20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Greywater Septic Tank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56" name="Google Shape;356;p43"/>
          <p:cNvCxnSpPr/>
          <p:nvPr/>
        </p:nvCxnSpPr>
        <p:spPr>
          <a:xfrm rot="10800000">
            <a:off x="3904450" y="1431750"/>
            <a:ext cx="204300" cy="251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43"/>
          <p:cNvSpPr txBox="1"/>
          <p:nvPr/>
        </p:nvSpPr>
        <p:spPr>
          <a:xfrm>
            <a:off x="3556650" y="1093038"/>
            <a:ext cx="20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Blackwater </a:t>
            </a: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Septic Tank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58" name="Google Shape;358;p43"/>
          <p:cNvCxnSpPr/>
          <p:nvPr/>
        </p:nvCxnSpPr>
        <p:spPr>
          <a:xfrm>
            <a:off x="4746350" y="4581175"/>
            <a:ext cx="1482900" cy="18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3"/>
          <p:cNvCxnSpPr/>
          <p:nvPr/>
        </p:nvCxnSpPr>
        <p:spPr>
          <a:xfrm>
            <a:off x="2729025" y="4554450"/>
            <a:ext cx="3486900" cy="45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3"/>
          <p:cNvCxnSpPr/>
          <p:nvPr/>
        </p:nvCxnSpPr>
        <p:spPr>
          <a:xfrm>
            <a:off x="3837900" y="4554450"/>
            <a:ext cx="2404800" cy="320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3"/>
          <p:cNvSpPr txBox="1"/>
          <p:nvPr/>
        </p:nvSpPr>
        <p:spPr>
          <a:xfrm>
            <a:off x="6215925" y="4688425"/>
            <a:ext cx="8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Sprinklers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62" name="Google Shape;362;p43"/>
          <p:cNvCxnSpPr/>
          <p:nvPr/>
        </p:nvCxnSpPr>
        <p:spPr>
          <a:xfrm rot="10800000">
            <a:off x="820500" y="2132625"/>
            <a:ext cx="1884600" cy="186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43"/>
          <p:cNvSpPr txBox="1"/>
          <p:nvPr/>
        </p:nvSpPr>
        <p:spPr>
          <a:xfrm>
            <a:off x="0" y="1737550"/>
            <a:ext cx="153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Composting Chamber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4" name="Google Shape;364;p43"/>
          <p:cNvSpPr txBox="1"/>
          <p:nvPr/>
        </p:nvSpPr>
        <p:spPr>
          <a:xfrm>
            <a:off x="472775" y="1093050"/>
            <a:ext cx="13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Composting Bin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65" name="Google Shape;365;p43"/>
          <p:cNvCxnSpPr/>
          <p:nvPr/>
        </p:nvCxnSpPr>
        <p:spPr>
          <a:xfrm rot="10800000">
            <a:off x="1345550" y="1460950"/>
            <a:ext cx="1457400" cy="234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3"/>
          <p:cNvCxnSpPr/>
          <p:nvPr/>
        </p:nvCxnSpPr>
        <p:spPr>
          <a:xfrm rot="10800000">
            <a:off x="2555175" y="1388075"/>
            <a:ext cx="521400" cy="19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3"/>
          <p:cNvSpPr txBox="1"/>
          <p:nvPr/>
        </p:nvSpPr>
        <p:spPr>
          <a:xfrm>
            <a:off x="2207300" y="971850"/>
            <a:ext cx="14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PVC Vent Pipe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550" y="4500850"/>
            <a:ext cx="177537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74" y="3942542"/>
            <a:ext cx="1301101" cy="41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500" y="4554450"/>
            <a:ext cx="177537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4200" y="4554450"/>
            <a:ext cx="17753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/>
        </p:nvSpPr>
        <p:spPr>
          <a:xfrm>
            <a:off x="-2734200" y="1372050"/>
            <a:ext cx="8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950" y="2051030"/>
            <a:ext cx="3744050" cy="202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790652" y="1388075"/>
            <a:ext cx="812023" cy="8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/>
        </p:nvSpPr>
        <p:spPr>
          <a:xfrm>
            <a:off x="6338100" y="9275"/>
            <a:ext cx="2805900" cy="184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Exterior Without Management System: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 -20M3/Month -&gt; Rp.99000/month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Exterior With Waste Management System: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 -12M3/Month -&gt; Rp.59400/month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*PDAM Tarif in NTT is Rp.4950/M3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76" name="Google Shape;376;p43"/>
          <p:cNvCxnSpPr/>
          <p:nvPr/>
        </p:nvCxnSpPr>
        <p:spPr>
          <a:xfrm rot="10800000">
            <a:off x="525125" y="2812925"/>
            <a:ext cx="1301100" cy="85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3"/>
          <p:cNvSpPr txBox="1"/>
          <p:nvPr/>
        </p:nvSpPr>
        <p:spPr>
          <a:xfrm>
            <a:off x="0" y="2517800"/>
            <a:ext cx="5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Hose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74" y="4041679"/>
            <a:ext cx="1301101" cy="41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224" y="3942554"/>
            <a:ext cx="1301101" cy="41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/>
          <p:nvPr/>
        </p:nvSpPr>
        <p:spPr>
          <a:xfrm flipH="1" rot="-5400000">
            <a:off x="-136825" y="-2616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"/>
          <p:cNvSpPr/>
          <p:nvPr/>
        </p:nvSpPr>
        <p:spPr>
          <a:xfrm flipH="1" rot="-5400000">
            <a:off x="8457225" y="348700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Rainwater Harvesting System</a:t>
            </a:r>
            <a:endParaRPr/>
          </a:p>
        </p:txBody>
      </p:sp>
      <p:pic>
        <p:nvPicPr>
          <p:cNvPr id="387" name="Google Shape;387;p44"/>
          <p:cNvPicPr preferRelativeResize="0"/>
          <p:nvPr/>
        </p:nvPicPr>
        <p:blipFill rotWithShape="1">
          <a:blip r:embed="rId4">
            <a:alphaModFix/>
          </a:blip>
          <a:srcRect b="0" l="0" r="0" t="10039"/>
          <a:stretch/>
        </p:blipFill>
        <p:spPr>
          <a:xfrm>
            <a:off x="1716200" y="1079025"/>
            <a:ext cx="4161600" cy="37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5287950" y="0"/>
            <a:ext cx="3856200" cy="14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Without Harvesting System: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 -20M3/Month -&gt; Rp.99000/month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With Harvesting System: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 -20M3/Month + 8M3/Month -&gt; Rp.99000/month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*PDAM Tarif in NTT is Rp.4950/M3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9" type="ctrTitle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CONTENTS`</a:t>
            </a:r>
            <a:endParaRPr sz="2400"/>
          </a:p>
        </p:txBody>
      </p:sp>
      <p:sp>
        <p:nvSpPr>
          <p:cNvPr id="139" name="Google Shape;139;p27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7"/>
          <p:cNvSpPr txBox="1"/>
          <p:nvPr>
            <p:ph idx="7" type="subTitle"/>
          </p:nvPr>
        </p:nvSpPr>
        <p:spPr>
          <a:xfrm>
            <a:off x="3428001" y="1789400"/>
            <a:ext cx="2851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 for Waingapu, East Nusa Tenggara..</a:t>
            </a:r>
            <a:endParaRPr/>
          </a:p>
        </p:txBody>
      </p:sp>
      <p:sp>
        <p:nvSpPr>
          <p:cNvPr id="141" name="Google Shape;141;p27"/>
          <p:cNvSpPr txBox="1"/>
          <p:nvPr>
            <p:ph idx="6" type="ctrTitle"/>
          </p:nvPr>
        </p:nvSpPr>
        <p:spPr>
          <a:xfrm>
            <a:off x="3428000" y="1559199"/>
            <a:ext cx="2251800" cy="3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ANALYSIS</a:t>
            </a:r>
            <a:endParaRPr/>
          </a:p>
        </p:txBody>
      </p:sp>
      <p:sp>
        <p:nvSpPr>
          <p:cNvPr id="142" name="Google Shape;142;p27"/>
          <p:cNvSpPr txBox="1"/>
          <p:nvPr>
            <p:ph idx="8" type="title"/>
          </p:nvPr>
        </p:nvSpPr>
        <p:spPr>
          <a:xfrm>
            <a:off x="2404007" y="1561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03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143" name="Google Shape;143;p27"/>
          <p:cNvSpPr txBox="1"/>
          <p:nvPr>
            <p:ph type="ctrTitle"/>
          </p:nvPr>
        </p:nvSpPr>
        <p:spPr>
          <a:xfrm>
            <a:off x="3423902" y="1588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PROFILE</a:t>
            </a:r>
            <a:endParaRPr/>
          </a:p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3423900" y="573925"/>
            <a:ext cx="2315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PT Palapa Baru and Teams</a:t>
            </a:r>
            <a:endParaRPr/>
          </a:p>
        </p:txBody>
      </p:sp>
      <p:sp>
        <p:nvSpPr>
          <p:cNvPr id="145" name="Google Shape;145;p27"/>
          <p:cNvSpPr txBox="1"/>
          <p:nvPr>
            <p:ph idx="2" type="title"/>
          </p:nvPr>
        </p:nvSpPr>
        <p:spPr>
          <a:xfrm>
            <a:off x="2404007" y="273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01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146" name="Google Shape;146;p27"/>
          <p:cNvSpPr txBox="1"/>
          <p:nvPr>
            <p:ph idx="3" type="ctrTitle"/>
          </p:nvPr>
        </p:nvSpPr>
        <p:spPr>
          <a:xfrm>
            <a:off x="3425264" y="7670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147" name="Google Shape;147;p27"/>
          <p:cNvSpPr txBox="1"/>
          <p:nvPr>
            <p:ph idx="4" type="subTitle"/>
          </p:nvPr>
        </p:nvSpPr>
        <p:spPr>
          <a:xfrm>
            <a:off x="3425249" y="1181650"/>
            <a:ext cx="2687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48" name="Google Shape;148;p27"/>
          <p:cNvSpPr txBox="1"/>
          <p:nvPr>
            <p:ph idx="5" type="title"/>
          </p:nvPr>
        </p:nvSpPr>
        <p:spPr>
          <a:xfrm>
            <a:off x="2404007" y="8791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02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149" name="Google Shape;149;p27"/>
          <p:cNvSpPr txBox="1"/>
          <p:nvPr>
            <p:ph idx="13" type="ctrTitle"/>
          </p:nvPr>
        </p:nvSpPr>
        <p:spPr>
          <a:xfrm>
            <a:off x="3428000" y="2243753"/>
            <a:ext cx="2251800" cy="3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TECHNOLOGIES</a:t>
            </a:r>
            <a:endParaRPr/>
          </a:p>
        </p:txBody>
      </p:sp>
      <p:sp>
        <p:nvSpPr>
          <p:cNvPr id="150" name="Google Shape;150;p27"/>
          <p:cNvSpPr txBox="1"/>
          <p:nvPr>
            <p:ph idx="14" type="subTitle"/>
          </p:nvPr>
        </p:nvSpPr>
        <p:spPr>
          <a:xfrm>
            <a:off x="3428001" y="2473325"/>
            <a:ext cx="2687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technology for installation.</a:t>
            </a:r>
            <a:endParaRPr/>
          </a:p>
        </p:txBody>
      </p:sp>
      <p:sp>
        <p:nvSpPr>
          <p:cNvPr id="151" name="Google Shape;151;p27"/>
          <p:cNvSpPr txBox="1"/>
          <p:nvPr>
            <p:ph idx="15" type="title"/>
          </p:nvPr>
        </p:nvSpPr>
        <p:spPr>
          <a:xfrm>
            <a:off x="2404007" y="22437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04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152" name="Google Shape;152;p27"/>
          <p:cNvSpPr txBox="1"/>
          <p:nvPr>
            <p:ph idx="16" type="ctrTitle"/>
          </p:nvPr>
        </p:nvSpPr>
        <p:spPr>
          <a:xfrm>
            <a:off x="3428000" y="2928024"/>
            <a:ext cx="2251800" cy="3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LAYOUT</a:t>
            </a:r>
            <a:endParaRPr/>
          </a:p>
        </p:txBody>
      </p:sp>
      <p:sp>
        <p:nvSpPr>
          <p:cNvPr id="153" name="Google Shape;153;p27"/>
          <p:cNvSpPr txBox="1"/>
          <p:nvPr>
            <p:ph idx="17" type="subTitle"/>
          </p:nvPr>
        </p:nvSpPr>
        <p:spPr>
          <a:xfrm>
            <a:off x="3428000" y="3157275"/>
            <a:ext cx="2687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54" name="Google Shape;154;p27"/>
          <p:cNvSpPr txBox="1"/>
          <p:nvPr>
            <p:ph idx="18" type="title"/>
          </p:nvPr>
        </p:nvSpPr>
        <p:spPr>
          <a:xfrm>
            <a:off x="2404007" y="29260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05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155" name="Google Shape;155;p27"/>
          <p:cNvSpPr txBox="1"/>
          <p:nvPr>
            <p:ph idx="16" type="ctrTitle"/>
          </p:nvPr>
        </p:nvSpPr>
        <p:spPr>
          <a:xfrm>
            <a:off x="3427999" y="339944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56" name="Google Shape;156;p27"/>
          <p:cNvSpPr txBox="1"/>
          <p:nvPr>
            <p:ph idx="17" type="subTitle"/>
          </p:nvPr>
        </p:nvSpPr>
        <p:spPr>
          <a:xfrm>
            <a:off x="3428000" y="3812600"/>
            <a:ext cx="2687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 duration for each stages.</a:t>
            </a:r>
            <a:endParaRPr/>
          </a:p>
        </p:txBody>
      </p:sp>
      <p:sp>
        <p:nvSpPr>
          <p:cNvPr id="157" name="Google Shape;157;p27"/>
          <p:cNvSpPr txBox="1"/>
          <p:nvPr>
            <p:ph idx="18" type="title"/>
          </p:nvPr>
        </p:nvSpPr>
        <p:spPr>
          <a:xfrm>
            <a:off x="2404007" y="35813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06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158" name="Google Shape;158;p27"/>
          <p:cNvSpPr txBox="1"/>
          <p:nvPr>
            <p:ph idx="16" type="ctrTitle"/>
          </p:nvPr>
        </p:nvSpPr>
        <p:spPr>
          <a:xfrm>
            <a:off x="3428000" y="4192949"/>
            <a:ext cx="2251800" cy="3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PROJECTION</a:t>
            </a:r>
            <a:endParaRPr/>
          </a:p>
        </p:txBody>
      </p:sp>
      <p:sp>
        <p:nvSpPr>
          <p:cNvPr id="159" name="Google Shape;159;p27"/>
          <p:cNvSpPr txBox="1"/>
          <p:nvPr>
            <p:ph idx="17" type="subTitle"/>
          </p:nvPr>
        </p:nvSpPr>
        <p:spPr>
          <a:xfrm>
            <a:off x="3428001" y="4422200"/>
            <a:ext cx="2687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budget.</a:t>
            </a:r>
            <a:endParaRPr/>
          </a:p>
        </p:txBody>
      </p:sp>
      <p:sp>
        <p:nvSpPr>
          <p:cNvPr id="160" name="Google Shape;160;p27"/>
          <p:cNvSpPr txBox="1"/>
          <p:nvPr>
            <p:ph idx="18" type="title"/>
          </p:nvPr>
        </p:nvSpPr>
        <p:spPr>
          <a:xfrm>
            <a:off x="2404007" y="41909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07</a:t>
            </a:r>
            <a:endParaRPr sz="3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 flipH="1" rot="-5400000">
            <a:off x="-136825" y="-2616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/>
          <p:nvPr/>
        </p:nvSpPr>
        <p:spPr>
          <a:xfrm flipH="1" rot="-5400000">
            <a:off x="8457225" y="348700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Cost-Benefits</a:t>
            </a:r>
            <a:endParaRPr/>
          </a:p>
        </p:txBody>
      </p:sp>
      <p:graphicFrame>
        <p:nvGraphicFramePr>
          <p:cNvPr id="396" name="Google Shape;396;p45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{F3939DC6-0026-4332-8BA2-4B0AC8B5CE83}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Normal : Eco-friendly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Amount Saved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Electricity Output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 : 280 kWA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Water Spent on Garden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: 12 M3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Water Output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: (20+8) M3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Overall 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7" name="Google Shape;397;p45"/>
          <p:cNvSpPr txBox="1"/>
          <p:nvPr/>
        </p:nvSpPr>
        <p:spPr>
          <a:xfrm>
            <a:off x="909500" y="3802775"/>
            <a:ext cx="34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/>
          <p:nvPr/>
        </p:nvSpPr>
        <p:spPr>
          <a:xfrm>
            <a:off x="365900" y="239250"/>
            <a:ext cx="7336800" cy="467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6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 PLAN</a:t>
            </a:r>
            <a:endParaRPr/>
          </a:p>
        </p:txBody>
      </p:sp>
      <p:sp>
        <p:nvSpPr>
          <p:cNvPr id="404" name="Google Shape;404;p46"/>
          <p:cNvSpPr/>
          <p:nvPr/>
        </p:nvSpPr>
        <p:spPr>
          <a:xfrm flipH="1" rot="-5400000">
            <a:off x="-136825" y="-2616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6"/>
          <p:cNvSpPr/>
          <p:nvPr/>
        </p:nvSpPr>
        <p:spPr>
          <a:xfrm flipH="1" rot="-5400000">
            <a:off x="8457225" y="348700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00" y="222250"/>
            <a:ext cx="6800425" cy="48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7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7"/>
          <p:cNvSpPr/>
          <p:nvPr/>
        </p:nvSpPr>
        <p:spPr>
          <a:xfrm>
            <a:off x="3889388" y="36576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7"/>
          <p:cNvSpPr/>
          <p:nvPr/>
        </p:nvSpPr>
        <p:spPr>
          <a:xfrm>
            <a:off x="942975" y="36576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6" name="Google Shape;416;p47"/>
          <p:cNvCxnSpPr/>
          <p:nvPr/>
        </p:nvCxnSpPr>
        <p:spPr>
          <a:xfrm rot="10800000">
            <a:off x="2511450" y="5334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7"/>
          <p:cNvCxnSpPr/>
          <p:nvPr/>
        </p:nvCxnSpPr>
        <p:spPr>
          <a:xfrm rot="10800000">
            <a:off x="5426100" y="5334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7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19" name="Google Shape;419;p47"/>
          <p:cNvSpPr txBox="1"/>
          <p:nvPr/>
        </p:nvSpPr>
        <p:spPr>
          <a:xfrm>
            <a:off x="250515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Structural Work</a:t>
            </a:r>
            <a:endParaRPr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420" name="Google Shape;420;p47"/>
          <p:cNvSpPr txBox="1"/>
          <p:nvPr/>
        </p:nvSpPr>
        <p:spPr>
          <a:xfrm>
            <a:off x="2486100" y="405075"/>
            <a:ext cx="17241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Jul - Sep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421" name="Google Shape;421;p47"/>
          <p:cNvGrpSpPr/>
          <p:nvPr/>
        </p:nvGrpSpPr>
        <p:grpSpPr>
          <a:xfrm>
            <a:off x="942975" y="2460601"/>
            <a:ext cx="6001362" cy="222300"/>
            <a:chOff x="1464850" y="436376"/>
            <a:chExt cx="6001362" cy="222300"/>
          </a:xfrm>
        </p:grpSpPr>
        <p:sp>
          <p:nvSpPr>
            <p:cNvPr id="422" name="Google Shape;422;p47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7" name="Google Shape;427;p47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47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47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47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1" name="Google Shape;431;p47"/>
          <p:cNvSpPr txBox="1"/>
          <p:nvPr/>
        </p:nvSpPr>
        <p:spPr>
          <a:xfrm>
            <a:off x="541980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Plumbing and Electricity Installation</a:t>
            </a:r>
            <a:endParaRPr sz="1300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5400750" y="405075"/>
            <a:ext cx="17241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Nov - Jan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33" name="Google Shape;433;p47"/>
          <p:cNvCxnSpPr/>
          <p:nvPr/>
        </p:nvCxnSpPr>
        <p:spPr>
          <a:xfrm rot="10800000">
            <a:off x="3987825" y="2581800"/>
            <a:ext cx="0" cy="202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47"/>
          <p:cNvSpPr txBox="1"/>
          <p:nvPr/>
        </p:nvSpPr>
        <p:spPr>
          <a:xfrm>
            <a:off x="4019625" y="4191650"/>
            <a:ext cx="21219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Windows, Doors, Roof and Floor Installation</a:t>
            </a:r>
            <a:endParaRPr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435" name="Google Shape;435;p47"/>
          <p:cNvSpPr txBox="1"/>
          <p:nvPr/>
        </p:nvSpPr>
        <p:spPr>
          <a:xfrm>
            <a:off x="4000575" y="3894950"/>
            <a:ext cx="1724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Sep - Nov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36" name="Google Shape;436;p47"/>
          <p:cNvCxnSpPr/>
          <p:nvPr/>
        </p:nvCxnSpPr>
        <p:spPr>
          <a:xfrm rot="10800000">
            <a:off x="1044600" y="2581800"/>
            <a:ext cx="0" cy="202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7"/>
          <p:cNvSpPr txBox="1"/>
          <p:nvPr/>
        </p:nvSpPr>
        <p:spPr>
          <a:xfrm>
            <a:off x="10478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Administrative Work</a:t>
            </a:r>
            <a:endParaRPr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438" name="Google Shape;438;p47"/>
          <p:cNvSpPr txBox="1"/>
          <p:nvPr/>
        </p:nvSpPr>
        <p:spPr>
          <a:xfrm>
            <a:off x="1028775" y="3894950"/>
            <a:ext cx="1724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Jun - Jul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39" name="Google Shape;439;p47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47"/>
          <p:cNvSpPr txBox="1"/>
          <p:nvPr/>
        </p:nvSpPr>
        <p:spPr>
          <a:xfrm>
            <a:off x="685807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Painting, Technology Installation and Finishing</a:t>
            </a:r>
            <a:endParaRPr sz="1300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441" name="Google Shape;441;p47"/>
          <p:cNvSpPr txBox="1"/>
          <p:nvPr/>
        </p:nvSpPr>
        <p:spPr>
          <a:xfrm>
            <a:off x="6839025" y="3894950"/>
            <a:ext cx="14085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Jan - Feb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42" name="Google Shape;442;p47"/>
          <p:cNvSpPr/>
          <p:nvPr/>
        </p:nvSpPr>
        <p:spPr>
          <a:xfrm flipH="1" rot="-5400000">
            <a:off x="107250" y="-107250"/>
            <a:ext cx="962400" cy="117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7"/>
          <p:cNvSpPr txBox="1"/>
          <p:nvPr/>
        </p:nvSpPr>
        <p:spPr>
          <a:xfrm>
            <a:off x="-261075" y="59050"/>
            <a:ext cx="1724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8FAFB"/>
                </a:solidFill>
                <a:latin typeface="Livvic"/>
                <a:ea typeface="Livvic"/>
                <a:cs typeface="Livvic"/>
                <a:sym typeface="Livvic"/>
              </a:rPr>
              <a:t>266 </a:t>
            </a:r>
            <a:endParaRPr b="1" sz="2300">
              <a:solidFill>
                <a:srgbClr val="F8FAF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8FAFB"/>
                </a:solidFill>
                <a:latin typeface="Livvic"/>
                <a:ea typeface="Livvic"/>
                <a:cs typeface="Livvic"/>
                <a:sym typeface="Livvic"/>
              </a:rPr>
              <a:t>Days</a:t>
            </a:r>
            <a:endParaRPr sz="2300">
              <a:solidFill>
                <a:srgbClr val="F8FAF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/>
          <p:nvPr/>
        </p:nvSpPr>
        <p:spPr>
          <a:xfrm>
            <a:off x="720000" y="1135268"/>
            <a:ext cx="3327000" cy="6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9" name="Google Shape;449;p48"/>
          <p:cNvSpPr/>
          <p:nvPr/>
        </p:nvSpPr>
        <p:spPr>
          <a:xfrm>
            <a:off x="3681669" y="485050"/>
            <a:ext cx="3063300" cy="4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50" name="Google Shape;450;p48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PROJECTION</a:t>
            </a:r>
            <a:endParaRPr/>
          </a:p>
        </p:txBody>
      </p:sp>
      <p:sp>
        <p:nvSpPr>
          <p:cNvPr id="451" name="Google Shape;451;p48"/>
          <p:cNvSpPr txBox="1"/>
          <p:nvPr>
            <p:ph type="ctrTitle"/>
          </p:nvPr>
        </p:nvSpPr>
        <p:spPr>
          <a:xfrm>
            <a:off x="4191753" y="489809"/>
            <a:ext cx="22032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ADMINISTRATIVE</a:t>
            </a:r>
            <a:endParaRPr b="0" sz="13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52" name="Google Shape;452;p48"/>
          <p:cNvSpPr txBox="1"/>
          <p:nvPr>
            <p:ph type="ctrTitle"/>
          </p:nvPr>
        </p:nvSpPr>
        <p:spPr>
          <a:xfrm>
            <a:off x="855080" y="1268598"/>
            <a:ext cx="30024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Rp95,296,750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53" name="Google Shape;453;p48"/>
          <p:cNvSpPr/>
          <p:nvPr/>
        </p:nvSpPr>
        <p:spPr>
          <a:xfrm>
            <a:off x="3681669" y="1249934"/>
            <a:ext cx="3063300" cy="4290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54" name="Google Shape;454;p48"/>
          <p:cNvSpPr txBox="1"/>
          <p:nvPr>
            <p:ph type="ctrTitle"/>
          </p:nvPr>
        </p:nvSpPr>
        <p:spPr>
          <a:xfrm>
            <a:off x="4191753" y="1254694"/>
            <a:ext cx="22032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LABOR COST</a:t>
            </a:r>
            <a:endParaRPr b="0" sz="13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55" name="Google Shape;455;p48"/>
          <p:cNvSpPr/>
          <p:nvPr/>
        </p:nvSpPr>
        <p:spPr>
          <a:xfrm>
            <a:off x="3681669" y="2006005"/>
            <a:ext cx="3063300" cy="4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56" name="Google Shape;456;p48"/>
          <p:cNvSpPr txBox="1"/>
          <p:nvPr>
            <p:ph type="ctrTitle"/>
          </p:nvPr>
        </p:nvSpPr>
        <p:spPr>
          <a:xfrm>
            <a:off x="4191753" y="2010765"/>
            <a:ext cx="22032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BUILDING MATERIAL</a:t>
            </a:r>
            <a:endParaRPr b="0" sz="13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57" name="Google Shape;457;p48"/>
          <p:cNvSpPr/>
          <p:nvPr/>
        </p:nvSpPr>
        <p:spPr>
          <a:xfrm>
            <a:off x="720000" y="375250"/>
            <a:ext cx="3327000" cy="6462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58" name="Google Shape;458;p48"/>
          <p:cNvSpPr txBox="1"/>
          <p:nvPr>
            <p:ph type="ctrTitle"/>
          </p:nvPr>
        </p:nvSpPr>
        <p:spPr>
          <a:xfrm>
            <a:off x="855080" y="512541"/>
            <a:ext cx="30024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Rp9.774.700 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59" name="Google Shape;459;p48"/>
          <p:cNvSpPr/>
          <p:nvPr/>
        </p:nvSpPr>
        <p:spPr>
          <a:xfrm>
            <a:off x="720000" y="1895286"/>
            <a:ext cx="3327000" cy="6462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0" name="Google Shape;460;p48"/>
          <p:cNvSpPr txBox="1"/>
          <p:nvPr>
            <p:ph type="ctrTitle"/>
          </p:nvPr>
        </p:nvSpPr>
        <p:spPr>
          <a:xfrm>
            <a:off x="855080" y="2024655"/>
            <a:ext cx="30024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Rp591,690,400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61" name="Google Shape;461;p48"/>
          <p:cNvSpPr/>
          <p:nvPr/>
        </p:nvSpPr>
        <p:spPr>
          <a:xfrm>
            <a:off x="720000" y="2655307"/>
            <a:ext cx="3327000" cy="6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2" name="Google Shape;462;p48"/>
          <p:cNvSpPr txBox="1"/>
          <p:nvPr>
            <p:ph type="ctrTitle"/>
          </p:nvPr>
        </p:nvSpPr>
        <p:spPr>
          <a:xfrm>
            <a:off x="855080" y="2788637"/>
            <a:ext cx="30024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Rp24,149,000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63" name="Google Shape;463;p48"/>
          <p:cNvSpPr/>
          <p:nvPr/>
        </p:nvSpPr>
        <p:spPr>
          <a:xfrm>
            <a:off x="3681669" y="2769974"/>
            <a:ext cx="3063300" cy="4290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64" name="Google Shape;464;p48"/>
          <p:cNvSpPr txBox="1"/>
          <p:nvPr>
            <p:ph type="ctrTitle"/>
          </p:nvPr>
        </p:nvSpPr>
        <p:spPr>
          <a:xfrm>
            <a:off x="4191753" y="2849594"/>
            <a:ext cx="22032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SMART TECHNOLOGIES</a:t>
            </a:r>
            <a:endParaRPr b="0" sz="13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3681669" y="3526038"/>
            <a:ext cx="3063300" cy="4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66" name="Google Shape;466;p48"/>
          <p:cNvSpPr txBox="1"/>
          <p:nvPr>
            <p:ph type="ctrTitle"/>
          </p:nvPr>
        </p:nvSpPr>
        <p:spPr>
          <a:xfrm>
            <a:off x="4113274" y="3605665"/>
            <a:ext cx="24795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ECO-FRIENDLY TECHNOLOGIES</a:t>
            </a:r>
            <a:endParaRPr b="0" sz="11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67" name="Google Shape;467;p48"/>
          <p:cNvSpPr/>
          <p:nvPr/>
        </p:nvSpPr>
        <p:spPr>
          <a:xfrm>
            <a:off x="720000" y="3415319"/>
            <a:ext cx="3327000" cy="6462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8" name="Google Shape;468;p48"/>
          <p:cNvSpPr txBox="1"/>
          <p:nvPr>
            <p:ph type="ctrTitle"/>
          </p:nvPr>
        </p:nvSpPr>
        <p:spPr>
          <a:xfrm>
            <a:off x="855080" y="3544688"/>
            <a:ext cx="30024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Rp128,137,440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720000" y="4175342"/>
            <a:ext cx="6024900" cy="6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0" name="Google Shape;470;p48"/>
          <p:cNvSpPr txBox="1"/>
          <p:nvPr>
            <p:ph type="ctrTitle"/>
          </p:nvPr>
        </p:nvSpPr>
        <p:spPr>
          <a:xfrm>
            <a:off x="2066980" y="4203022"/>
            <a:ext cx="44964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 TOTAL : Rp849,048,290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9"/>
          <p:cNvPicPr preferRelativeResize="0"/>
          <p:nvPr/>
        </p:nvPicPr>
        <p:blipFill rotWithShape="1">
          <a:blip r:embed="rId3">
            <a:alphaModFix/>
          </a:blip>
          <a:srcRect b="179" l="0" r="0" t="189"/>
          <a:stretch/>
        </p:blipFill>
        <p:spPr>
          <a:xfrm>
            <a:off x="3981435" y="0"/>
            <a:ext cx="51625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9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9"/>
          <p:cNvSpPr txBox="1"/>
          <p:nvPr>
            <p:ph idx="1" type="subTitle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Does anyone have any questions?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nadhief@palaru.com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+62 81 231 667 891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palaru.com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p49"/>
          <p:cNvSpPr txBox="1"/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CONTACT US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79" name="Google Shape;479;p49"/>
          <p:cNvSpPr/>
          <p:nvPr/>
        </p:nvSpPr>
        <p:spPr>
          <a:xfrm>
            <a:off x="4582622" y="3122649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80" name="Google Shape;480;p49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481" name="Google Shape;481;p4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485" name="Google Shape;485;p49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486" name="Google Shape;486;p49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idx="1" type="subTitle"/>
          </p:nvPr>
        </p:nvSpPr>
        <p:spPr>
          <a:xfrm flipH="1">
            <a:off x="506388" y="1552350"/>
            <a:ext cx="4524300" cy="20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PT. Palapa Baru, or PALARU, is a construction company offering home or residential construction in Indonesia. PALARU was created in 2018. Located in L’Avenue Building, Jl. Raya Pasar Minggu, Jakarta Selatan, 12780.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PALARU, we are proud to be leaders in environmentally sustainable housing.  PALARU is committed to creating homes that are not only aesthetically pleasing but also energy-efficient, with a reduced carbon footprint. </a:t>
            </a:r>
            <a:endParaRPr/>
          </a:p>
        </p:txBody>
      </p:sp>
      <p:sp>
        <p:nvSpPr>
          <p:cNvPr id="166" name="Google Shape;166;p28"/>
          <p:cNvSpPr txBox="1"/>
          <p:nvPr>
            <p:ph type="title"/>
          </p:nvPr>
        </p:nvSpPr>
        <p:spPr>
          <a:xfrm>
            <a:off x="481950" y="540850"/>
            <a:ext cx="45732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PT. Palapa Baru</a:t>
            </a:r>
            <a:endParaRPr sz="3700"/>
          </a:p>
        </p:txBody>
      </p:sp>
      <p:sp>
        <p:nvSpPr>
          <p:cNvPr id="167" name="Google Shape;167;p28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8"/>
          <p:cNvGrpSpPr/>
          <p:nvPr/>
        </p:nvGrpSpPr>
        <p:grpSpPr>
          <a:xfrm>
            <a:off x="2390893" y="3893411"/>
            <a:ext cx="583960" cy="565345"/>
            <a:chOff x="4815575" y="1416800"/>
            <a:chExt cx="73750" cy="71400"/>
          </a:xfrm>
        </p:grpSpPr>
        <p:sp>
          <p:nvSpPr>
            <p:cNvPr id="169" name="Google Shape;169;p28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8"/>
          <p:cNvSpPr txBox="1"/>
          <p:nvPr/>
        </p:nvSpPr>
        <p:spPr>
          <a:xfrm>
            <a:off x="3165800" y="4128125"/>
            <a:ext cx="100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E</a:t>
            </a:r>
            <a:r>
              <a:rPr b="1" lang="en" sz="1100"/>
              <a:t>co-friendly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2256825" y="4520450"/>
            <a:ext cx="106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Comfortable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3074838" y="3735788"/>
            <a:ext cx="100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Convenient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587125" y="3774125"/>
            <a:ext cx="77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Efficient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761900" y="4103750"/>
            <a:ext cx="162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Modern Technology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976675" y="357063"/>
            <a:ext cx="676275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/>
          <p:nvPr/>
        </p:nvSpPr>
        <p:spPr>
          <a:xfrm>
            <a:off x="5174975" y="1437550"/>
            <a:ext cx="29910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ctrTitle"/>
          </p:nvPr>
        </p:nvSpPr>
        <p:spPr>
          <a:xfrm rot="5400000">
            <a:off x="7083000" y="1450825"/>
            <a:ext cx="25224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TEAM</a:t>
            </a:r>
            <a:endParaRPr/>
          </a:p>
        </p:txBody>
      </p:sp>
      <p:sp>
        <p:nvSpPr>
          <p:cNvPr id="184" name="Google Shape;184;p29"/>
          <p:cNvSpPr/>
          <p:nvPr/>
        </p:nvSpPr>
        <p:spPr>
          <a:xfrm rot="5400000">
            <a:off x="-633175" y="2182625"/>
            <a:ext cx="3358800" cy="13947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/>
          <p:nvPr/>
        </p:nvSpPr>
        <p:spPr>
          <a:xfrm rot="5400000">
            <a:off x="845604" y="1639150"/>
            <a:ext cx="3358800" cy="13947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 rot="5400000">
            <a:off x="2324383" y="2251350"/>
            <a:ext cx="3358800" cy="13947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 rot="5400000">
            <a:off x="3803163" y="1639150"/>
            <a:ext cx="3358800" cy="13947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 rot="5400000">
            <a:off x="5303200" y="2251350"/>
            <a:ext cx="3358800" cy="13947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348875" y="2196675"/>
            <a:ext cx="1394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Muhammad Ikhsan Effendy</a:t>
            </a:r>
            <a:endParaRPr sz="1600">
              <a:solidFill>
                <a:srgbClr val="FFFFFF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Head of Finance</a:t>
            </a:r>
            <a:endParaRPr sz="1600"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1827650" y="1501625"/>
            <a:ext cx="1394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Ryufath Alief Adhyaksa Putera Soepeno</a:t>
            </a:r>
            <a:endParaRPr sz="1600">
              <a:solidFill>
                <a:srgbClr val="FFFFFF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Head of Technology</a:t>
            </a:r>
            <a:endParaRPr sz="1600"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3306438" y="2321050"/>
            <a:ext cx="1394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Oryzea Sativa Ilham</a:t>
            </a:r>
            <a:endParaRPr sz="1600">
              <a:solidFill>
                <a:srgbClr val="FFFFFF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Head of Research</a:t>
            </a:r>
            <a:endParaRPr sz="1600"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4795838" y="1730225"/>
            <a:ext cx="1394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Noorfi Azizah Rahim</a:t>
            </a:r>
            <a:endParaRPr sz="1600">
              <a:solidFill>
                <a:srgbClr val="FFFFFF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Head of Development</a:t>
            </a:r>
            <a:endParaRPr sz="1600"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6285238" y="2228975"/>
            <a:ext cx="1394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Nadhief Amadda Arieq</a:t>
            </a:r>
            <a:endParaRPr sz="1600">
              <a:solidFill>
                <a:srgbClr val="FFFFFF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Head of Design</a:t>
            </a:r>
            <a:endParaRPr sz="1600"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/>
          <p:nvPr/>
        </p:nvSpPr>
        <p:spPr>
          <a:xfrm rot="5400000">
            <a:off x="2244038" y="23933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 flipH="1" rot="-5400000">
            <a:off x="4398349" y="7330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 flipH="1" rot="-5400000">
            <a:off x="4398349" y="23805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type="ctrTitle"/>
          </p:nvPr>
        </p:nvSpPr>
        <p:spPr>
          <a:xfrm rot="5400000">
            <a:off x="7083000" y="1450825"/>
            <a:ext cx="25224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 rot="5400000">
            <a:off x="2244038" y="7458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idx="4294967295" type="ctrTitle"/>
          </p:nvPr>
        </p:nvSpPr>
        <p:spPr>
          <a:xfrm>
            <a:off x="2349550" y="1230925"/>
            <a:ext cx="15753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ECO-FRIENDLY SMART HOUSING SYSTEM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04" name="Google Shape;204;p30"/>
          <p:cNvSpPr txBox="1"/>
          <p:nvPr>
            <p:ph idx="4294967295" type="ctrTitle"/>
          </p:nvPr>
        </p:nvSpPr>
        <p:spPr>
          <a:xfrm>
            <a:off x="4309400" y="1368625"/>
            <a:ext cx="17523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ADVANCE, MODERN, TECHNOLOGY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3924857" y="2403095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idx="4294967295" type="ctrTitle"/>
          </p:nvPr>
        </p:nvSpPr>
        <p:spPr>
          <a:xfrm>
            <a:off x="2349550" y="2887325"/>
            <a:ext cx="15753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SUSTAINABLE MATERIALS, RENEWABLE RESOURCES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08" name="Google Shape;208;p30"/>
          <p:cNvSpPr txBox="1"/>
          <p:nvPr>
            <p:ph idx="4294967295" type="ctrTitle"/>
          </p:nvPr>
        </p:nvSpPr>
        <p:spPr>
          <a:xfrm>
            <a:off x="4309400" y="2989475"/>
            <a:ext cx="17523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COMFORTABLE, HEALTHY LIVING ENVIRONMENT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idx="6" type="ctrTitle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48" y="484348"/>
            <a:ext cx="6925974" cy="38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555925" y="4045325"/>
            <a:ext cx="29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Kota Waingapu</a:t>
            </a:r>
            <a:r>
              <a:rPr lang="en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, Sumba Timur, Nusa Tenggara Timur, Indonesia</a:t>
            </a:r>
            <a:endParaRPr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" type="subTitle"/>
          </p:nvPr>
        </p:nvSpPr>
        <p:spPr>
          <a:xfrm flipH="1">
            <a:off x="916800" y="2418703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trained professionals, infrastructure development is limited.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b="28791" l="0" r="0" t="28791"/>
          <a:stretch/>
        </p:blipFill>
        <p:spPr>
          <a:xfrm>
            <a:off x="0" y="3299013"/>
            <a:ext cx="4600573" cy="130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 rotWithShape="1">
          <a:blip r:embed="rId4">
            <a:alphaModFix/>
          </a:blip>
          <a:srcRect b="28791" l="0" r="0" t="28791"/>
          <a:stretch/>
        </p:blipFill>
        <p:spPr>
          <a:xfrm>
            <a:off x="0" y="540000"/>
            <a:ext cx="4600573" cy="13032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3924225" y="540000"/>
            <a:ext cx="28920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>
            <p:ph idx="6" type="ctrTitle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25" name="Google Shape;225;p32"/>
          <p:cNvSpPr/>
          <p:nvPr/>
        </p:nvSpPr>
        <p:spPr>
          <a:xfrm>
            <a:off x="3924225" y="3300350"/>
            <a:ext cx="28920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2"/>
          <p:cNvSpPr txBox="1"/>
          <p:nvPr>
            <p:ph idx="2" type="subTitle"/>
          </p:nvPr>
        </p:nvSpPr>
        <p:spPr>
          <a:xfrm>
            <a:off x="4682000" y="1022200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Well-connected transportation network, easy access to many institutions, abundant natural resources.</a:t>
            </a:r>
            <a:endParaRPr/>
          </a:p>
        </p:txBody>
      </p:sp>
      <p:sp>
        <p:nvSpPr>
          <p:cNvPr id="227" name="Google Shape;227;p32"/>
          <p:cNvSpPr txBox="1"/>
          <p:nvPr>
            <p:ph idx="3" type="ctrTitle"/>
          </p:nvPr>
        </p:nvSpPr>
        <p:spPr>
          <a:xfrm>
            <a:off x="4605803" y="66429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STRATEGIC LOCATION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/>
          <p:nvPr>
            <p:ph idx="4" type="subTitle"/>
          </p:nvPr>
        </p:nvSpPr>
        <p:spPr>
          <a:xfrm>
            <a:off x="4682003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cases of earthquake and typhoon, high level humidity.</a:t>
            </a:r>
            <a:endParaRPr/>
          </a:p>
        </p:txBody>
      </p:sp>
      <p:sp>
        <p:nvSpPr>
          <p:cNvPr id="229" name="Google Shape;229;p32"/>
          <p:cNvSpPr txBox="1"/>
          <p:nvPr>
            <p:ph idx="5" type="ctrTitle"/>
          </p:nvPr>
        </p:nvSpPr>
        <p:spPr>
          <a:xfrm>
            <a:off x="4682003" y="3436790"/>
            <a:ext cx="24756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NATURAL DISASTERS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 rotWithShape="1">
          <a:blip r:embed="rId5">
            <a:alphaModFix/>
          </a:blip>
          <a:srcRect b="57481" l="0" r="0" t="0"/>
          <a:stretch/>
        </p:blipFill>
        <p:spPr>
          <a:xfrm>
            <a:off x="2624525" y="1920163"/>
            <a:ext cx="4600575" cy="13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/>
          <p:nvPr/>
        </p:nvSpPr>
        <p:spPr>
          <a:xfrm flipH="1">
            <a:off x="598488" y="1905988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 txBox="1"/>
          <p:nvPr>
            <p:ph type="ctrTitle"/>
          </p:nvPr>
        </p:nvSpPr>
        <p:spPr>
          <a:xfrm>
            <a:off x="409625" y="2210800"/>
            <a:ext cx="2214900" cy="2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LACK OF SKILLED LABOR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0" y="0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125" y="1575900"/>
            <a:ext cx="5657726" cy="158239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/>
        </p:nvSpPr>
        <p:spPr>
          <a:xfrm>
            <a:off x="3197700" y="2828700"/>
            <a:ext cx="274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atamaran"/>
                <a:ea typeface="Catamaran"/>
                <a:cs typeface="Catamaran"/>
                <a:sym typeface="Catamaran"/>
              </a:rPr>
              <a:t>Smart Home</a:t>
            </a:r>
            <a:endParaRPr b="1" sz="36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11700" y="445025"/>
            <a:ext cx="51588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Samsung SmartThings 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1665" l="12259" r="12433" t="5819"/>
          <a:stretch/>
        </p:blipFill>
        <p:spPr>
          <a:xfrm>
            <a:off x="1967225" y="1514863"/>
            <a:ext cx="2664325" cy="29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 rotWithShape="1">
          <a:blip r:embed="rId4">
            <a:alphaModFix/>
          </a:blip>
          <a:srcRect b="9697" l="30484" r="31015" t="9955"/>
          <a:stretch/>
        </p:blipFill>
        <p:spPr>
          <a:xfrm>
            <a:off x="494525" y="1430200"/>
            <a:ext cx="1472706" cy="30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/>
          <p:nvPr/>
        </p:nvSpPr>
        <p:spPr>
          <a:xfrm flipH="1" rot="-5400000">
            <a:off x="-136825" y="-2616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 txBox="1"/>
          <p:nvPr>
            <p:ph idx="4294967295" type="subTitle"/>
          </p:nvPr>
        </p:nvSpPr>
        <p:spPr>
          <a:xfrm>
            <a:off x="5062125" y="1430250"/>
            <a:ext cx="3452400" cy="3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★"/>
            </a:pPr>
            <a:r>
              <a:rPr lang="en" sz="2000">
                <a:solidFill>
                  <a:srgbClr val="000000"/>
                </a:solidFill>
              </a:rPr>
              <a:t>Control and Manage in your smartphone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★"/>
            </a:pPr>
            <a:r>
              <a:rPr lang="en" sz="2000">
                <a:solidFill>
                  <a:srgbClr val="000000"/>
                </a:solidFill>
              </a:rPr>
              <a:t>Easy installation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Features: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➔"/>
            </a:pPr>
            <a:r>
              <a:rPr lang="en" sz="2000">
                <a:solidFill>
                  <a:srgbClr val="000000"/>
                </a:solidFill>
              </a:rPr>
              <a:t>Automation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➔"/>
            </a:pPr>
            <a:r>
              <a:rPr lang="en" sz="2000">
                <a:solidFill>
                  <a:srgbClr val="000000"/>
                </a:solidFill>
              </a:rPr>
              <a:t>Monitoring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